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83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2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86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80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2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3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0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8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9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8D124-E290-4A2F-AD21-04B277507307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EC8CD-5DDE-4C48-AE0C-4D20281A0C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Chapter 56 – Conservation Biology and Global 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 humanity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ucks…and a few ways to suck less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" y="3703320"/>
            <a:ext cx="2857500" cy="2857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712" y="3703320"/>
            <a:ext cx="2314575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565" y="4282440"/>
            <a:ext cx="409575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06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Introduced/Invasive Species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/>
              <a:t>Introduced species </a:t>
            </a:r>
            <a:r>
              <a:rPr lang="en-US" altLang="en-US" dirty="0"/>
              <a:t>are those that humans move from native locations to new geographic regions</a:t>
            </a:r>
          </a:p>
          <a:p>
            <a:r>
              <a:rPr lang="en-US" altLang="en-US" dirty="0"/>
              <a:t>Without their native predators, parasites, and pathogens, introduced species may spread rapidly</a:t>
            </a:r>
          </a:p>
          <a:p>
            <a:r>
              <a:rPr lang="en-US" altLang="en-US" dirty="0"/>
              <a:t>Introduced species that gain a foothold in a new habitat usually disrupt their adopted community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13" y="4407217"/>
            <a:ext cx="3238920" cy="24507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50" y="4022646"/>
            <a:ext cx="3600449" cy="28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78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Overharvesting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8760"/>
            <a:ext cx="6099810" cy="5177790"/>
          </a:xfrm>
        </p:spPr>
        <p:txBody>
          <a:bodyPr>
            <a:normAutofit fontScale="92500"/>
          </a:bodyPr>
          <a:lstStyle/>
          <a:p>
            <a:r>
              <a:rPr lang="en-US" altLang="en-US" dirty="0"/>
              <a:t>Overharvesting is human harvesting of wild plants or animals at rates exceeding the ability of populations of those species to rebound</a:t>
            </a:r>
          </a:p>
          <a:p>
            <a:r>
              <a:rPr lang="en-US" altLang="en-US" dirty="0"/>
              <a:t>Large organisms with low reproductive rates are especially vulnerable to overharvesting</a:t>
            </a:r>
          </a:p>
          <a:p>
            <a:pPr lvl="1"/>
            <a:r>
              <a:rPr lang="en-US" altLang="en-US" sz="2600" dirty="0" smtClean="0"/>
              <a:t>For example, elephant populations declined because of harvesting for ivory</a:t>
            </a:r>
            <a:endParaRPr lang="en-US" altLang="en-US" dirty="0"/>
          </a:p>
          <a:p>
            <a:r>
              <a:rPr lang="en-US" altLang="en-US" dirty="0"/>
              <a:t>Overfishing has decimated wild fish populations</a:t>
            </a:r>
          </a:p>
          <a:p>
            <a:pPr marL="979488" lvl="1"/>
            <a:r>
              <a:rPr lang="en-US" altLang="en-US" sz="2600" dirty="0" smtClean="0"/>
              <a:t>For example, the North Atlantic </a:t>
            </a:r>
            <a:r>
              <a:rPr lang="en-US" altLang="en-US" sz="2600" dirty="0" err="1" smtClean="0"/>
              <a:t>bluefin</a:t>
            </a:r>
            <a:r>
              <a:rPr lang="en-US" altLang="en-US" sz="2600" dirty="0" smtClean="0"/>
              <a:t> tuna has decreased by 80% in ten years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5" descr="56_09ElephantPoaching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910" y="1508760"/>
            <a:ext cx="48164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379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Global change includes alterations in climate, atmospheric chemistry, and broad ecological systems</a:t>
            </a:r>
          </a:p>
          <a:p>
            <a:r>
              <a:rPr lang="en-US" altLang="en-US" dirty="0"/>
              <a:t>Acid precipitation contains sulfuric acid and nitric acid from the burning of wood and fossil fuels</a:t>
            </a:r>
          </a:p>
          <a:p>
            <a:r>
              <a:rPr lang="en-US" altLang="en-US" dirty="0"/>
              <a:t>Air pollution from one region can result in acid precipitation downwind</a:t>
            </a:r>
          </a:p>
          <a:p>
            <a:pPr marL="979488" lvl="1"/>
            <a:r>
              <a:rPr lang="en-US" altLang="en-US" sz="2600" dirty="0" smtClean="0"/>
              <a:t>For example, industrial pollution in the </a:t>
            </a:r>
            <a:r>
              <a:rPr lang="en-US" altLang="en-US" sz="2600" dirty="0" err="1" smtClean="0"/>
              <a:t>midwestern</a:t>
            </a:r>
            <a:r>
              <a:rPr lang="en-US" altLang="en-US" sz="2600" dirty="0" smtClean="0"/>
              <a:t> United States caused acid rain in eastern Canada in the 1960s</a:t>
            </a:r>
          </a:p>
          <a:p>
            <a:r>
              <a:rPr lang="en-US" altLang="en-US" dirty="0"/>
              <a:t>Acid precipitation kills fish and other lake-dwelling organisms</a:t>
            </a:r>
            <a:endParaRPr lang="en-US" altLang="en-US" sz="3000" dirty="0" smtClean="0"/>
          </a:p>
          <a:p>
            <a:r>
              <a:rPr lang="en-US" altLang="en-US" dirty="0"/>
              <a:t>Environmental </a:t>
            </a:r>
            <a:r>
              <a:rPr lang="en-US" altLang="en-US" dirty="0" smtClean="0"/>
              <a:t>regulations </a:t>
            </a:r>
            <a:r>
              <a:rPr lang="en-US" altLang="en-US" dirty="0"/>
              <a:t>have helped to decrease acid precipitation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29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Section 56.2: </a:t>
            </a:r>
            <a:r>
              <a:rPr lang="en-US" altLang="en-US" b="1" dirty="0" smtClean="0"/>
              <a:t>Population conservation focuses on population size, genetic diversity, and critical habitat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Biologists focusing on conservation at the population and species levels follow two main approaches </a:t>
            </a:r>
          </a:p>
          <a:p>
            <a:pPr marL="971550" lvl="1"/>
            <a:r>
              <a:rPr lang="en-US" altLang="en-US" sz="2600" dirty="0" smtClean="0"/>
              <a:t>The small-population approach</a:t>
            </a:r>
          </a:p>
          <a:p>
            <a:pPr marL="971550" lvl="1"/>
            <a:r>
              <a:rPr lang="en-US" altLang="en-US" sz="2600" dirty="0" smtClean="0"/>
              <a:t>The declining-population approach</a:t>
            </a:r>
            <a:endParaRPr lang="en-US" alt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26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Population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small-population approach studies processes that can make small populations become extinct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03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Viable Population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Minimum viable population (MVP) is the minimum population size at which a species can survive</a:t>
            </a:r>
          </a:p>
          <a:p>
            <a:r>
              <a:rPr lang="en-US" altLang="en-US" dirty="0"/>
              <a:t>The MVP depends on factors that affect a population’s chances for survival over a particular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076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Population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meaningful estimate of MVP requires determining the effective population size, which is based on the population’s breeding potential</a:t>
            </a:r>
            <a:endParaRPr lang="en-US" altLang="en-US" baseline="-25000" dirty="0"/>
          </a:p>
          <a:p>
            <a:r>
              <a:rPr lang="en-US" altLang="en-US" dirty="0"/>
              <a:t>Effective population size </a:t>
            </a:r>
            <a:r>
              <a:rPr lang="en-US" altLang="en-US" i="1" dirty="0"/>
              <a:t>N</a:t>
            </a:r>
            <a:r>
              <a:rPr lang="en-US" altLang="en-US" i="1" baseline="-25000" dirty="0"/>
              <a:t>e</a:t>
            </a:r>
            <a:r>
              <a:rPr lang="en-US" altLang="en-US" dirty="0"/>
              <a:t> is estimated</a:t>
            </a:r>
            <a:r>
              <a:rPr lang="en-US" altLang="en-US" dirty="0" smtClean="0"/>
              <a:t> by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pPr>
              <a:buNone/>
            </a:pPr>
            <a:endParaRPr lang="en-US" altLang="en-US" dirty="0" smtClean="0"/>
          </a:p>
          <a:p>
            <a:pPr marL="971550" lvl="1"/>
            <a:r>
              <a:rPr lang="en-US" altLang="en-US" sz="2600" dirty="0" smtClean="0"/>
              <a:t>where </a:t>
            </a:r>
            <a:r>
              <a:rPr lang="en-US" altLang="en-US" sz="2600" i="1" dirty="0" err="1" smtClean="0"/>
              <a:t>N</a:t>
            </a:r>
            <a:r>
              <a:rPr lang="en-US" altLang="en-US" sz="2600" i="1" baseline="-25000" dirty="0" err="1" smtClean="0"/>
              <a:t>f</a:t>
            </a:r>
            <a:r>
              <a:rPr lang="en-US" altLang="en-US" sz="2600" dirty="0" smtClean="0"/>
              <a:t> and </a:t>
            </a:r>
            <a:r>
              <a:rPr lang="en-US" altLang="en-US" sz="2600" i="1" dirty="0" smtClean="0"/>
              <a:t>N</a:t>
            </a:r>
            <a:r>
              <a:rPr lang="en-US" altLang="en-US" sz="2600" i="1" baseline="-25000" dirty="0" smtClean="0"/>
              <a:t>m</a:t>
            </a:r>
            <a:r>
              <a:rPr lang="en-US" altLang="en-US" sz="2600" dirty="0" smtClean="0"/>
              <a:t> are the number of females and the number of males, respectively, that breed successfully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703503" y="3217863"/>
            <a:ext cx="2413000" cy="1208087"/>
            <a:chOff x="1440" y="2263"/>
            <a:chExt cx="1520" cy="76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064" y="2263"/>
              <a:ext cx="73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9pPr>
            </a:lstStyle>
            <a:p>
              <a:r>
                <a:rPr lang="en-US" altLang="en-US" sz="2800"/>
                <a:t>4</a:t>
              </a:r>
              <a:r>
                <a:rPr lang="en-US" altLang="en-US" sz="2800" i="1"/>
                <a:t>N</a:t>
              </a:r>
              <a:r>
                <a:rPr lang="en-US" altLang="en-US" sz="2800" i="1" baseline="-25000"/>
                <a:t>f</a:t>
              </a:r>
              <a:r>
                <a:rPr lang="en-US" altLang="en-US" sz="2800" i="1"/>
                <a:t>N</a:t>
              </a:r>
              <a:r>
                <a:rPr lang="en-US" altLang="en-US" sz="2800" i="1" baseline="-25000"/>
                <a:t>m</a:t>
              </a:r>
              <a:endParaRPr lang="en-US" altLang="en-US" sz="2800" baseline="-25000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2076" y="2688"/>
              <a:ext cx="884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9pPr>
            </a:lstStyle>
            <a:p>
              <a:r>
                <a:rPr lang="en-US" altLang="en-US" sz="2900" i="1"/>
                <a:t>N</a:t>
              </a:r>
              <a:r>
                <a:rPr lang="en-US" altLang="en-US" sz="2900" i="1" baseline="-25000"/>
                <a:t>f</a:t>
              </a:r>
              <a:r>
                <a:rPr lang="en-US" altLang="en-US" sz="2900"/>
                <a:t> + </a:t>
              </a:r>
              <a:r>
                <a:rPr lang="en-US" altLang="en-US" sz="2900" i="1"/>
                <a:t>N</a:t>
              </a:r>
              <a:r>
                <a:rPr lang="en-US" altLang="en-US" sz="2900" i="1" baseline="-25000"/>
                <a:t>m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440" y="2448"/>
              <a:ext cx="632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ヒラギノ角ゴ Pro W3" pitchFamily="84" charset="-128"/>
                </a:defRPr>
              </a:lvl9pPr>
            </a:lstStyle>
            <a:p>
              <a:r>
                <a:rPr lang="en-US" altLang="en-US" sz="2900" i="1"/>
                <a:t>N</a:t>
              </a:r>
              <a:r>
                <a:rPr lang="en-US" altLang="en-US" sz="2900" i="1" baseline="-25000"/>
                <a:t>e</a:t>
              </a:r>
              <a:r>
                <a:rPr lang="en-US" altLang="en-US" sz="2900"/>
                <a:t> = </a:t>
              </a:r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2064" y="2640"/>
              <a:ext cx="768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2112" y="2640"/>
              <a:ext cx="624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349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2064" y="2640"/>
              <a:ext cx="72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4480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Declining Population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declining-population approach</a:t>
            </a:r>
          </a:p>
          <a:p>
            <a:pPr marL="971550" lvl="1"/>
            <a:r>
              <a:rPr lang="en-US" altLang="en-US" sz="2600" dirty="0" smtClean="0"/>
              <a:t>Focuses on threatened and endangered populations that show a downward trend, regardless of population size</a:t>
            </a:r>
          </a:p>
          <a:p>
            <a:pPr marL="971550" lvl="1"/>
            <a:r>
              <a:rPr lang="en-US" altLang="en-US" sz="2600" dirty="0" smtClean="0"/>
              <a:t>Emphasizes the environmental factors that caused a population to decline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7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Analysis and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4813" indent="-404813"/>
            <a:r>
              <a:rPr lang="en-US" altLang="en-US" dirty="0"/>
              <a:t>The declining-population approach involves several steps</a:t>
            </a:r>
          </a:p>
          <a:p>
            <a:pPr marL="976313" lvl="1" indent="-404813">
              <a:buFontTx/>
              <a:buAutoNum type="arabicPeriod"/>
            </a:pPr>
            <a:r>
              <a:rPr lang="en-US" altLang="en-US" sz="2600" dirty="0" smtClean="0"/>
              <a:t>Confirm that the population is in decline</a:t>
            </a:r>
          </a:p>
          <a:p>
            <a:pPr marL="976313" lvl="1" indent="-404813">
              <a:buFontTx/>
              <a:buAutoNum type="arabicPeriod"/>
            </a:pPr>
            <a:r>
              <a:rPr lang="en-US" altLang="en-US" sz="2600" dirty="0" smtClean="0"/>
              <a:t>Study the species’ natural history</a:t>
            </a:r>
          </a:p>
          <a:p>
            <a:pPr marL="976313" lvl="1" indent="-404813">
              <a:buFontTx/>
              <a:buAutoNum type="arabicPeriod"/>
            </a:pPr>
            <a:r>
              <a:rPr lang="en-US" altLang="en-US" sz="2600" dirty="0" smtClean="0"/>
              <a:t>Develop hypotheses for all possible causes of decline</a:t>
            </a:r>
          </a:p>
          <a:p>
            <a:pPr marL="976313" lvl="1" indent="-404813">
              <a:buFontTx/>
              <a:buAutoNum type="arabicPeriod"/>
            </a:pPr>
            <a:r>
              <a:rPr lang="en-US" altLang="en-US" sz="2600" dirty="0" smtClean="0"/>
              <a:t>Test the hypotheses in order of likeliness </a:t>
            </a:r>
          </a:p>
          <a:p>
            <a:pPr marL="976313" lvl="1" indent="-404813">
              <a:buFontTx/>
              <a:buAutoNum type="arabicPeriod"/>
            </a:pPr>
            <a:r>
              <a:rPr lang="en-US" altLang="en-US" sz="2600" dirty="0" smtClean="0"/>
              <a:t>Apply the results of the diagnosis to manage for recovery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28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Weighing Conflicting Demands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Conserving species often requires resolving conflicts between habitat needs of endangered species and human demands</a:t>
            </a:r>
          </a:p>
          <a:p>
            <a:r>
              <a:rPr lang="en-US" altLang="en-US" dirty="0"/>
              <a:t>For example, in the U.S. Pacific Northwest, habitat preservation for many species is at odds with timber and mining industries</a:t>
            </a:r>
          </a:p>
          <a:p>
            <a:r>
              <a:rPr lang="en-US" altLang="en-US" dirty="0"/>
              <a:t>Managing habitat for one species might have positive or negative effects on other 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44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56.1 – Human Activities threaten Earth’s Biodiversity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Rates of species extinction are difficult to determine under natural conditions</a:t>
            </a:r>
          </a:p>
          <a:p>
            <a:r>
              <a:rPr lang="en-US" altLang="en-US" dirty="0"/>
              <a:t>The high rate of species extinction is largely a result of ecosystem degradation by humans</a:t>
            </a:r>
          </a:p>
          <a:p>
            <a:r>
              <a:rPr lang="en-US" altLang="en-US" dirty="0"/>
              <a:t>Humans are threatening Earth’s biodiversity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6903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Section 56.3: </a:t>
            </a:r>
            <a:r>
              <a:rPr lang="en-US" altLang="en-US" b="1" dirty="0" smtClean="0"/>
              <a:t>Landscape and regional conservation help sustain biodiversity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Conservation biology has attempted to sustain the biodiversity of entire communities, ecosystems, and landscapes</a:t>
            </a:r>
          </a:p>
          <a:p>
            <a:r>
              <a:rPr lang="en-US" altLang="en-US" dirty="0"/>
              <a:t>Ecosystem management is part of landscape ecology, which seeks to make biodiversity conservation part of land-use planning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658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 Structure and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Fragmentation and Edges</a:t>
            </a:r>
          </a:p>
          <a:p>
            <a:pPr lvl="1"/>
            <a:r>
              <a:rPr lang="en-US" altLang="en-US" dirty="0"/>
              <a:t>The boundaries, or edges, between ecosystems are defining features of landscapes</a:t>
            </a:r>
          </a:p>
          <a:p>
            <a:pPr lvl="1"/>
            <a:r>
              <a:rPr lang="en-US" altLang="en-US" dirty="0"/>
              <a:t>Some species take advantage of edge communities to access resources from both adjacent areas</a:t>
            </a:r>
            <a:endParaRPr lang="en-US" altLang="en-US" dirty="0" smtClean="0"/>
          </a:p>
          <a:p>
            <a:pPr lvl="1"/>
            <a:r>
              <a:rPr lang="en-US" altLang="en-US" dirty="0"/>
              <a:t>Landscapes dominated by fragmented habitats support fewer species due to a loss of species adapted to habitat interiors</a:t>
            </a:r>
          </a:p>
          <a:p>
            <a:r>
              <a:rPr lang="en-US" dirty="0" smtClean="0"/>
              <a:t>Corridors</a:t>
            </a:r>
          </a:p>
          <a:p>
            <a:pPr lvl="1"/>
            <a:r>
              <a:rPr lang="en-US" altLang="en-US" dirty="0"/>
              <a:t>A movement corridor is a narrow strip of quality habitat connecting otherwise isolated patches</a:t>
            </a:r>
          </a:p>
          <a:p>
            <a:pPr lvl="1"/>
            <a:r>
              <a:rPr lang="en-US" altLang="en-US" dirty="0"/>
              <a:t>Movement corridors promote dispersal and help sustain populations</a:t>
            </a:r>
          </a:p>
          <a:p>
            <a:pPr lvl="1"/>
            <a:r>
              <a:rPr lang="en-US" altLang="en-US" dirty="0"/>
              <a:t>In areas of heavy human use, artificial corridors are sometimes constructed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020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Preserving Biodiversity Hot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 biodiversity hot spot is a relatively small area with a great concentration of endemic species and many endangered and threatened species</a:t>
            </a:r>
          </a:p>
          <a:p>
            <a:r>
              <a:rPr lang="en-US" altLang="en-US" dirty="0"/>
              <a:t>Designation of hot spots is often biased toward saving vertebrates and plants</a:t>
            </a:r>
          </a:p>
          <a:p>
            <a:r>
              <a:rPr lang="en-US" altLang="en-US" dirty="0"/>
              <a:t>Hot spots can change with climate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1566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53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Biodiversity?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Biodiversity has three main components</a:t>
            </a:r>
          </a:p>
          <a:p>
            <a:pPr marL="971550" lvl="1"/>
            <a:r>
              <a:rPr lang="en-US" altLang="en-US" sz="2600" dirty="0" smtClean="0"/>
              <a:t>Genetic diversity</a:t>
            </a:r>
          </a:p>
          <a:p>
            <a:pPr marL="971550" lvl="1"/>
            <a:r>
              <a:rPr lang="en-US" altLang="en-US" sz="2600" dirty="0" smtClean="0"/>
              <a:t>Species diversity</a:t>
            </a:r>
          </a:p>
          <a:p>
            <a:pPr marL="971550" lvl="1"/>
            <a:r>
              <a:rPr lang="en-US" altLang="en-US" sz="2600" dirty="0" smtClean="0"/>
              <a:t>Ecosystem diversity</a:t>
            </a:r>
          </a:p>
        </p:txBody>
      </p:sp>
      <p:pic>
        <p:nvPicPr>
          <p:cNvPr id="4" name="Picture 7" descr="56_03BiodiversityLevels-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020" y="617220"/>
            <a:ext cx="4815523" cy="638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629401" y="1144588"/>
            <a:ext cx="226949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dirty="0"/>
              <a:t>Genetic diversity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in a vole population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383655" y="3277394"/>
            <a:ext cx="23336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dirty="0"/>
              <a:t>Species diversity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in a coastal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redwood ecosystem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485255" y="5207000"/>
            <a:ext cx="2232025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84" charset="-128"/>
              </a:defRPr>
            </a:lvl9pPr>
          </a:lstStyle>
          <a:p>
            <a:pPr>
              <a:lnSpc>
                <a:spcPct val="85000"/>
              </a:lnSpc>
            </a:pPr>
            <a:r>
              <a:rPr lang="en-US" altLang="en-US" sz="1800" b="1" dirty="0"/>
              <a:t>Community and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ecosystem diversity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across the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landscape of</a:t>
            </a:r>
          </a:p>
          <a:p>
            <a:pPr>
              <a:lnSpc>
                <a:spcPct val="85000"/>
              </a:lnSpc>
            </a:pPr>
            <a:r>
              <a:rPr lang="en-US" altLang="en-US" sz="1800" b="1" dirty="0"/>
              <a:t>an entire region</a:t>
            </a:r>
          </a:p>
        </p:txBody>
      </p:sp>
    </p:spTree>
    <p:extLst>
      <p:ext uri="{BB962C8B-B14F-4D97-AF65-F5344CB8AC3E}">
        <p14:creationId xmlns:p14="http://schemas.microsoft.com/office/powerpoint/2010/main" val="169307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Species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According to the U.S. Endangered Species Act</a:t>
            </a:r>
          </a:p>
          <a:p>
            <a:pPr marL="971550" lvl="1"/>
            <a:r>
              <a:rPr lang="en-US" altLang="en-US" sz="2600" dirty="0" smtClean="0"/>
              <a:t>An </a:t>
            </a:r>
            <a:r>
              <a:rPr lang="en-US" altLang="en-US" sz="2600" b="1" dirty="0" smtClean="0"/>
              <a:t>endangered species </a:t>
            </a:r>
            <a:r>
              <a:rPr lang="en-US" altLang="en-US" sz="2600" dirty="0" smtClean="0"/>
              <a:t>is “in danger of becoming extinct throughout all or a significant portion of its range”</a:t>
            </a:r>
          </a:p>
          <a:p>
            <a:pPr marL="971550" lvl="1"/>
            <a:r>
              <a:rPr lang="en-US" altLang="en-US" sz="2600" dirty="0" smtClean="0"/>
              <a:t>A </a:t>
            </a:r>
            <a:r>
              <a:rPr lang="en-US" altLang="en-US" sz="2600" b="1" dirty="0" smtClean="0"/>
              <a:t>threatened species </a:t>
            </a:r>
            <a:r>
              <a:rPr lang="en-US" altLang="en-US" sz="2600" dirty="0" smtClean="0"/>
              <a:t>is likely to become endangered in the foreseeable future</a:t>
            </a:r>
          </a:p>
          <a:p>
            <a:r>
              <a:rPr lang="en-US" altLang="en-US" dirty="0"/>
              <a:t>Conservation biologists are concerned about species loss because of alarming statistics regarding extinction and biodiversity</a:t>
            </a:r>
          </a:p>
          <a:p>
            <a:r>
              <a:rPr lang="en-US" altLang="en-US" dirty="0"/>
              <a:t>Globally, 12% of birds, 20% of mammals, and 32% of amphibians are threatened with extinction</a:t>
            </a:r>
          </a:p>
          <a:p>
            <a:r>
              <a:rPr lang="en-US" altLang="en-US" dirty="0"/>
              <a:t>Extinction may be local or global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84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Human activity is reducing ecosystem diversity, the variety of ecosystems in the biosphere</a:t>
            </a:r>
          </a:p>
          <a:p>
            <a:r>
              <a:rPr lang="en-US" altLang="en-US" dirty="0"/>
              <a:t>More than 50% of wetlands in the contiguous United States have been drained and converted to other ecosystems</a:t>
            </a:r>
          </a:p>
          <a:p>
            <a:r>
              <a:rPr lang="en-US" altLang="en-US" dirty="0"/>
              <a:t>The local extinction of one species can have a negative impact on other species in an ecosystem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51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Species and Genetic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Species related to agricultural crops can have important genetic qualities</a:t>
            </a:r>
          </a:p>
          <a:p>
            <a:pPr marL="979488" lvl="1"/>
            <a:r>
              <a:rPr lang="en-US" altLang="en-US" sz="2600" dirty="0" smtClean="0"/>
              <a:t>For example, plant breeders bred virus-resistant commercial rice by crossing it with a wild population</a:t>
            </a:r>
          </a:p>
          <a:p>
            <a:r>
              <a:rPr lang="en-US" altLang="en-US" dirty="0"/>
              <a:t>In the United States, 25% of prescriptions contain substances originally derived from plants</a:t>
            </a:r>
          </a:p>
          <a:p>
            <a:pPr marL="979488" lvl="1"/>
            <a:r>
              <a:rPr lang="en-US" altLang="en-US" sz="2600" dirty="0" smtClean="0"/>
              <a:t>For example, the rosy periwinkle contains alkaloids that inhibit cancer growth</a:t>
            </a:r>
            <a:endParaRPr lang="en-US" altLang="en-US" dirty="0"/>
          </a:p>
          <a:p>
            <a:r>
              <a:rPr lang="en-US" altLang="en-US" dirty="0"/>
              <a:t>The loss of species also means loss of genes and genetic diversity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354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Ecosystem services encompass all the processes through which natural ecosystems and their species help sustain human life</a:t>
            </a:r>
          </a:p>
          <a:p>
            <a:r>
              <a:rPr lang="en-US" altLang="en-US" dirty="0"/>
              <a:t>Some examples of ecosystem services</a:t>
            </a:r>
          </a:p>
          <a:p>
            <a:pPr marL="971550" lvl="1"/>
            <a:r>
              <a:rPr lang="en-US" altLang="en-US" sz="2600" dirty="0" smtClean="0"/>
              <a:t>Purification of air and water</a:t>
            </a:r>
          </a:p>
          <a:p>
            <a:pPr marL="971550" lvl="1"/>
            <a:r>
              <a:rPr lang="en-US" altLang="en-US" sz="2600" dirty="0" smtClean="0"/>
              <a:t>Detoxification and decomposition of wastes</a:t>
            </a:r>
          </a:p>
          <a:p>
            <a:pPr marL="971550" lvl="1"/>
            <a:r>
              <a:rPr lang="en-US" altLang="en-US" sz="2600" dirty="0" smtClean="0"/>
              <a:t>Cycling of nutrients</a:t>
            </a:r>
          </a:p>
          <a:p>
            <a:pPr marL="971550" lvl="1"/>
            <a:r>
              <a:rPr lang="en-US" altLang="en-US" sz="2600" dirty="0" smtClean="0"/>
              <a:t>Moderation of weather extremes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46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to 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Most species loss can be traced to four major threats</a:t>
            </a:r>
          </a:p>
          <a:p>
            <a:pPr marL="971550" lvl="1"/>
            <a:r>
              <a:rPr lang="en-US" altLang="en-US" sz="2600" dirty="0" smtClean="0"/>
              <a:t>Habitat destruction</a:t>
            </a:r>
          </a:p>
          <a:p>
            <a:pPr marL="971550" lvl="1"/>
            <a:r>
              <a:rPr lang="en-US" altLang="en-US" sz="2600" dirty="0" smtClean="0"/>
              <a:t>Introduced species</a:t>
            </a:r>
          </a:p>
          <a:p>
            <a:pPr marL="971550" lvl="1"/>
            <a:r>
              <a:rPr lang="en-US" altLang="en-US" sz="2600" dirty="0" smtClean="0"/>
              <a:t>Overharvesting</a:t>
            </a:r>
          </a:p>
          <a:p>
            <a:pPr marL="971550" lvl="1"/>
            <a:r>
              <a:rPr lang="en-US" altLang="en-US" sz="2600" dirty="0" smtClean="0"/>
              <a:t>Global change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01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Human alteration of habitat is the greatest threat to biodiversity throughout the biosphere</a:t>
            </a:r>
          </a:p>
          <a:p>
            <a:r>
              <a:rPr lang="en-US" altLang="en-US" dirty="0"/>
              <a:t>In almost all cases, habitat fragmentation and destruction lead to loss of biodiversity</a:t>
            </a:r>
          </a:p>
          <a:p>
            <a:r>
              <a:rPr lang="en-US" altLang="en-US" dirty="0"/>
              <a:t>For example </a:t>
            </a:r>
          </a:p>
          <a:p>
            <a:pPr marL="971550" lvl="1"/>
            <a:r>
              <a:rPr lang="en-US" altLang="en-US" sz="2600" dirty="0" smtClean="0"/>
              <a:t>In Wisconsin, prairie occupies &lt;0.1% of its original area</a:t>
            </a:r>
          </a:p>
          <a:p>
            <a:pPr marL="971550" lvl="1"/>
            <a:r>
              <a:rPr lang="en-US" altLang="en-US" sz="2600" dirty="0" smtClean="0"/>
              <a:t>About 93% of coral reefs have been damaged by human activities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31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1064</Words>
  <Application>Microsoft Office PowerPoint</Application>
  <PresentationFormat>Widescreen</PresentationFormat>
  <Paragraphs>124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ヒラギノ角ゴ Pro W3</vt:lpstr>
      <vt:lpstr>Arial</vt:lpstr>
      <vt:lpstr>Calibri</vt:lpstr>
      <vt:lpstr>Calibri Light</vt:lpstr>
      <vt:lpstr>Office Theme</vt:lpstr>
      <vt:lpstr>Chapter 56 – Conservation Biology and Global Change</vt:lpstr>
      <vt:lpstr>Section 56.1 – Human Activities threaten Earth’s Biodiversity</vt:lpstr>
      <vt:lpstr>What is Biodiversity?</vt:lpstr>
      <vt:lpstr>Species Diversity</vt:lpstr>
      <vt:lpstr>Ecosystem Diversity</vt:lpstr>
      <vt:lpstr>Benefits of Species and Genetic Diversity</vt:lpstr>
      <vt:lpstr>Ecosystem Services</vt:lpstr>
      <vt:lpstr>Threats to Biodiversity</vt:lpstr>
      <vt:lpstr>Habitat Loss</vt:lpstr>
      <vt:lpstr>Introduced/Invasive Species</vt:lpstr>
      <vt:lpstr>Overharvesting</vt:lpstr>
      <vt:lpstr>Global Change</vt:lpstr>
      <vt:lpstr>Section 56.2: Population conservation focuses on population size, genetic diversity, and critical habitat</vt:lpstr>
      <vt:lpstr>Small Population Approach</vt:lpstr>
      <vt:lpstr>Minimum Viable Population Size</vt:lpstr>
      <vt:lpstr>Effective Population Size</vt:lpstr>
      <vt:lpstr>Declining Population Approach</vt:lpstr>
      <vt:lpstr>Steps for Analysis and Intervention</vt:lpstr>
      <vt:lpstr>Weighing Conflicting Demands</vt:lpstr>
      <vt:lpstr>Section 56.3: Landscape and regional conservation help sustain biodiversity</vt:lpstr>
      <vt:lpstr>Landscape Structure and Biodiversity</vt:lpstr>
      <vt:lpstr>Preserving Biodiversity Hot Spots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56 – Conservation Biology and Global Change</dc:title>
  <dc:creator>McGinn, Kyle</dc:creator>
  <cp:lastModifiedBy>McGinn, Kyle</cp:lastModifiedBy>
  <cp:revision>5</cp:revision>
  <dcterms:created xsi:type="dcterms:W3CDTF">2017-03-20T15:52:10Z</dcterms:created>
  <dcterms:modified xsi:type="dcterms:W3CDTF">2017-03-20T16:23:36Z</dcterms:modified>
</cp:coreProperties>
</file>